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4"/>
  </p:notesMasterIdLst>
  <p:sldIdLst>
    <p:sldId id="257" r:id="rId2"/>
    <p:sldId id="259" r:id="rId3"/>
    <p:sldId id="260" r:id="rId4"/>
    <p:sldId id="327" r:id="rId5"/>
    <p:sldId id="326" r:id="rId6"/>
    <p:sldId id="321" r:id="rId7"/>
    <p:sldId id="261" r:id="rId8"/>
    <p:sldId id="329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81" r:id="rId19"/>
    <p:sldId id="282" r:id="rId20"/>
    <p:sldId id="283" r:id="rId21"/>
    <p:sldId id="284" r:id="rId22"/>
    <p:sldId id="286" r:id="rId23"/>
    <p:sldId id="287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320" r:id="rId33"/>
    <p:sldId id="267" r:id="rId34"/>
    <p:sldId id="268" r:id="rId35"/>
    <p:sldId id="288" r:id="rId36"/>
    <p:sldId id="289" r:id="rId37"/>
    <p:sldId id="290" r:id="rId38"/>
    <p:sldId id="293" r:id="rId39"/>
    <p:sldId id="294" r:id="rId40"/>
    <p:sldId id="295" r:id="rId41"/>
    <p:sldId id="292" r:id="rId42"/>
    <p:sldId id="291" r:id="rId43"/>
    <p:sldId id="296" r:id="rId44"/>
    <p:sldId id="297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  <p:sldId id="314" r:id="rId60"/>
    <p:sldId id="315" r:id="rId61"/>
    <p:sldId id="316" r:id="rId62"/>
    <p:sldId id="328" r:id="rId6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emf"/><Relationship Id="rId1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png"/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70DF-34F9-480C-8041-ABF95A6F66EF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5B530-42A6-4B2C-94FD-3F479051E0D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B85FB-85DA-4AFD-AB36-F4130DDFDF3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824BD-951D-4245-9502-9E3723BDD9F6}" type="slidenum">
              <a:rPr lang="it-IT"/>
              <a:pPr/>
              <a:t>32</a:t>
            </a:fld>
            <a:endParaRPr lang="it-IT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B85FB-85DA-4AFD-AB36-F4130DDFDF3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B85FB-85DA-4AFD-AB36-F4130DDFDF3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AC77AE-A4EC-43BE-B3C9-199231952F06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it-IT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3B85FB-85DA-4AFD-AB36-F4130DDFDF38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it-IT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690563"/>
            <a:ext cx="4557713" cy="34178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0787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6D108-7325-4A54-A51E-CEB8F5B2C08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32393D3-FA98-435C-9FD0-F070C57795D3}" type="datetimeFigureOut">
              <a:rPr lang="it-IT" smtClean="0"/>
              <a:pPr/>
              <a:t>19/11/2009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2F0361-07F8-4884-91D8-394E4D73086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upload.wikimedia.org/wikipedia/it/a/af/Provincia_di_Venezia-Stemma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upload.wikimedia.org/wikipedia/it/f/ff/Venezia-Stemma.pn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860" y="3571876"/>
            <a:ext cx="6286513" cy="3286124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it-IT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 previdenza </a:t>
            </a:r>
          </a:p>
          <a:p>
            <a:pPr marR="0" algn="ctr" eaLnBrk="1" hangingPunct="1">
              <a:lnSpc>
                <a:spcPct val="80000"/>
              </a:lnSpc>
              <a:buClr>
                <a:srgbClr val="000000"/>
              </a:buClr>
              <a:defRPr/>
            </a:pPr>
            <a:r>
              <a:rPr lang="it-IT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complementare per le professioni sanitarie</a:t>
            </a:r>
          </a:p>
        </p:txBody>
      </p:sp>
      <p:sp>
        <p:nvSpPr>
          <p:cNvPr id="24578" name="Titolo 1"/>
          <p:cNvSpPr>
            <a:spLocks noGrp="1"/>
          </p:cNvSpPr>
          <p:nvPr>
            <p:ph type="ctrTitle"/>
          </p:nvPr>
        </p:nvSpPr>
        <p:spPr>
          <a:xfrm>
            <a:off x="2285984" y="214290"/>
            <a:ext cx="4643438" cy="2000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Ordine </a:t>
            </a:r>
            <a:b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dei Medici Chirurghi </a:t>
            </a:r>
            <a:b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 degli Odontoiatri </a:t>
            </a:r>
            <a:b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della Provincia di Venezia</a:t>
            </a:r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4643446"/>
            <a:ext cx="2357422" cy="53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Venezia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21 novembre 2009</a:t>
            </a:r>
            <a:endParaRPr lang="it-IT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5357826"/>
          <a:ext cx="2012514" cy="1500174"/>
        </p:xfrm>
        <a:graphic>
          <a:graphicData uri="http://schemas.openxmlformats.org/presentationml/2006/ole">
            <p:oleObj spid="_x0000_s1026" name="Fotografia Photo Editor" r:id="rId3" imgW="2629128" imgH="1958510" progId="">
              <p:embed/>
            </p:oleObj>
          </a:graphicData>
        </a:graphic>
      </p:graphicFrame>
      <p:pic>
        <p:nvPicPr>
          <p:cNvPr id="1028" name="Picture 4" descr="File:Venezia-Stemm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0"/>
            <a:ext cx="2214546" cy="3690910"/>
          </a:xfrm>
          <a:prstGeom prst="rect">
            <a:avLst/>
          </a:prstGeom>
          <a:noFill/>
        </p:spPr>
      </p:pic>
      <p:pic>
        <p:nvPicPr>
          <p:cNvPr id="1030" name="Picture 6" descr="File:Provincia di Venezia-Stemma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-1"/>
            <a:ext cx="2794209" cy="3786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0"/>
            <a:ext cx="8072437" cy="6858000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giovani lavoratori sono troppo pochi e guadagnano troppo poco!</a:t>
            </a:r>
            <a:endParaRPr lang="it-IT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ttangolo 89"/>
          <p:cNvSpPr/>
          <p:nvPr/>
        </p:nvSpPr>
        <p:spPr>
          <a:xfrm>
            <a:off x="928662" y="285728"/>
            <a:ext cx="6986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Tasso di sostituzione</a:t>
            </a:r>
            <a:endParaRPr lang="it-IT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4663" y="1508460"/>
            <a:ext cx="8383794" cy="4769775"/>
            <a:chOff x="28" y="1431"/>
            <a:chExt cx="4248" cy="1727"/>
          </a:xfrm>
        </p:grpSpPr>
        <p:sp>
          <p:nvSpPr>
            <p:cNvPr id="88" name="Rectangle 9"/>
            <p:cNvSpPr>
              <a:spLocks noChangeArrowheads="1"/>
            </p:cNvSpPr>
            <p:nvPr/>
          </p:nvSpPr>
          <p:spPr bwMode="auto">
            <a:xfrm>
              <a:off x="28" y="1431"/>
              <a:ext cx="97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 </a:t>
              </a: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063" y="1431"/>
              <a:ext cx="494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2000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1613" y="1431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2010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2164" y="1431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2020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21"/>
            <p:cNvSpPr>
              <a:spLocks noChangeArrowheads="1"/>
            </p:cNvSpPr>
            <p:nvPr/>
          </p:nvSpPr>
          <p:spPr bwMode="auto">
            <a:xfrm>
              <a:off x="2715" y="1431"/>
              <a:ext cx="45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2030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24"/>
            <p:cNvSpPr>
              <a:spLocks noChangeArrowheads="1"/>
            </p:cNvSpPr>
            <p:nvPr/>
          </p:nvSpPr>
          <p:spPr bwMode="auto">
            <a:xfrm>
              <a:off x="3230" y="1431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2040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27"/>
            <p:cNvSpPr>
              <a:spLocks noChangeArrowheads="1"/>
            </p:cNvSpPr>
            <p:nvPr/>
          </p:nvSpPr>
          <p:spPr bwMode="auto">
            <a:xfrm>
              <a:off x="3800" y="1431"/>
              <a:ext cx="476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2050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8" y="1834"/>
              <a:ext cx="979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>
                <a:lnSpc>
                  <a:spcPct val="80000"/>
                </a:lnSpc>
              </a:pPr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Previdenza pubblica (obbligatoria)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1063" y="1834"/>
              <a:ext cx="494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67,3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1613" y="1834"/>
              <a:ext cx="495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67,1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39"/>
            <p:cNvSpPr>
              <a:spLocks noChangeArrowheads="1"/>
            </p:cNvSpPr>
            <p:nvPr/>
          </p:nvSpPr>
          <p:spPr bwMode="auto">
            <a:xfrm>
              <a:off x="2164" y="1834"/>
              <a:ext cx="495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56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42"/>
            <p:cNvSpPr>
              <a:spLocks noChangeArrowheads="1"/>
            </p:cNvSpPr>
            <p:nvPr/>
          </p:nvSpPr>
          <p:spPr bwMode="auto">
            <a:xfrm>
              <a:off x="2715" y="1834"/>
              <a:ext cx="459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49,6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45"/>
            <p:cNvSpPr>
              <a:spLocks noChangeArrowheads="1"/>
            </p:cNvSpPr>
            <p:nvPr/>
          </p:nvSpPr>
          <p:spPr bwMode="auto">
            <a:xfrm>
              <a:off x="3230" y="1834"/>
              <a:ext cx="495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48,5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3800" y="1834"/>
              <a:ext cx="476" cy="518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48,1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51"/>
            <p:cNvSpPr>
              <a:spLocks noChangeArrowheads="1"/>
            </p:cNvSpPr>
            <p:nvPr/>
          </p:nvSpPr>
          <p:spPr bwMode="auto">
            <a:xfrm>
              <a:off x="28" y="2352"/>
              <a:ext cx="97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Previdenza privata 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1063" y="2352"/>
              <a:ext cx="494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0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57"/>
            <p:cNvSpPr>
              <a:spLocks noChangeArrowheads="1"/>
            </p:cNvSpPr>
            <p:nvPr/>
          </p:nvSpPr>
          <p:spPr bwMode="auto">
            <a:xfrm>
              <a:off x="1613" y="2352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4,7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2164" y="2352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9,4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>
              <a:off x="2715" y="2352"/>
              <a:ext cx="45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14,5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66"/>
            <p:cNvSpPr>
              <a:spLocks noChangeArrowheads="1"/>
            </p:cNvSpPr>
            <p:nvPr/>
          </p:nvSpPr>
          <p:spPr bwMode="auto">
            <a:xfrm>
              <a:off x="3230" y="2352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16,7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3800" y="2352"/>
              <a:ext cx="476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16,7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72"/>
            <p:cNvSpPr>
              <a:spLocks noChangeArrowheads="1"/>
            </p:cNvSpPr>
            <p:nvPr/>
          </p:nvSpPr>
          <p:spPr bwMode="auto">
            <a:xfrm>
              <a:off x="28" y="2755"/>
              <a:ext cx="97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Totale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algn="l"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75"/>
            <p:cNvSpPr>
              <a:spLocks noChangeArrowheads="1"/>
            </p:cNvSpPr>
            <p:nvPr/>
          </p:nvSpPr>
          <p:spPr bwMode="auto">
            <a:xfrm>
              <a:off x="1063" y="2755"/>
              <a:ext cx="494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67,3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78"/>
            <p:cNvSpPr>
              <a:spLocks noChangeArrowheads="1"/>
            </p:cNvSpPr>
            <p:nvPr/>
          </p:nvSpPr>
          <p:spPr bwMode="auto">
            <a:xfrm>
              <a:off x="1613" y="2755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71,8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81"/>
            <p:cNvSpPr>
              <a:spLocks noChangeArrowheads="1"/>
            </p:cNvSpPr>
            <p:nvPr/>
          </p:nvSpPr>
          <p:spPr bwMode="auto">
            <a:xfrm>
              <a:off x="2164" y="2755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65,4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84"/>
            <p:cNvSpPr>
              <a:spLocks noChangeArrowheads="1"/>
            </p:cNvSpPr>
            <p:nvPr/>
          </p:nvSpPr>
          <p:spPr bwMode="auto">
            <a:xfrm>
              <a:off x="2715" y="2755"/>
              <a:ext cx="459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64,1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87"/>
            <p:cNvSpPr>
              <a:spLocks noChangeArrowheads="1"/>
            </p:cNvSpPr>
            <p:nvPr/>
          </p:nvSpPr>
          <p:spPr bwMode="auto">
            <a:xfrm>
              <a:off x="3230" y="2755"/>
              <a:ext cx="495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65,2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3800" y="2755"/>
              <a:ext cx="476" cy="403"/>
            </a:xfrm>
            <a:prstGeom prst="rect">
              <a:avLst/>
            </a:prstGeom>
            <a:solidFill>
              <a:srgbClr val="CCFF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0" hangingPunct="0"/>
              <a:r>
                <a:rPr kumimoji="0" lang="it-IT" sz="180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ahoma" pitchFamily="34" charset="0"/>
                </a:rPr>
                <a:t>64,8</a:t>
              </a:r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endParaRPr>
            </a:p>
            <a:p>
              <a:pPr eaLnBrk="0" hangingPunct="0"/>
              <a:endParaRPr kumimoji="0" lang="it-IT"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33400"/>
            <a:ext cx="7924800" cy="6096000"/>
          </a:xfrm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it-IT" dirty="0" smtClean="0">
                <a:latin typeface="Arial Black" pitchFamily="34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Da  “</a:t>
            </a:r>
            <a:r>
              <a:rPr lang="it-IT" sz="4000" dirty="0" smtClean="0">
                <a:solidFill>
                  <a:srgbClr val="FF0000"/>
                </a:solidFill>
                <a:latin typeface="Benguiat Bk BT"/>
              </a:rPr>
              <a:t>Il Sole 24 ORE</a:t>
            </a:r>
            <a:r>
              <a:rPr lang="it-IT" sz="4000" dirty="0" smtClean="0">
                <a:solidFill>
                  <a:srgbClr val="FF0000"/>
                </a:solidFill>
                <a:latin typeface="Arial Black" pitchFamily="34" charset="0"/>
              </a:rPr>
              <a:t>” </a:t>
            </a:r>
            <a:r>
              <a:rPr lang="it-IT" sz="4000" b="1" dirty="0" smtClean="0">
                <a:solidFill>
                  <a:srgbClr val="FF0000"/>
                </a:solidFill>
                <a:latin typeface="Arial Black" pitchFamily="34" charset="0"/>
              </a:rPr>
              <a:t>1995</a:t>
            </a:r>
          </a:p>
          <a:p>
            <a:pPr eaLnBrk="1" hangingPunct="1">
              <a:buFontTx/>
              <a:buNone/>
            </a:pPr>
            <a:endParaRPr lang="it-IT" sz="4000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eaLnBrk="1" hangingPunct="1"/>
            <a:r>
              <a:rPr lang="it-IT" dirty="0" smtClean="0">
                <a:solidFill>
                  <a:srgbClr val="FF0000"/>
                </a:solidFill>
                <a:latin typeface="Arial Black" pitchFamily="34" charset="0"/>
              </a:rPr>
              <a:t>Come farsi una pensione su misura:</a:t>
            </a:r>
          </a:p>
          <a:p>
            <a:pPr eaLnBrk="1" hangingPunct="1"/>
            <a:r>
              <a:rPr lang="it-IT" sz="4800" u="sng" dirty="0" smtClean="0">
                <a:solidFill>
                  <a:srgbClr val="663300"/>
                </a:solidFill>
                <a:latin typeface="Arial Black" pitchFamily="34" charset="0"/>
              </a:rPr>
              <a:t>“….Quanto ai lavoratori autonomi il vitalizio non andrà oltre il 30% del reddito medio .“</a:t>
            </a:r>
            <a:endParaRPr lang="it-IT" sz="4800" b="1" u="sng" dirty="0" smtClean="0">
              <a:solidFill>
                <a:srgbClr val="6633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107763" dir="18900000" algn="ctr" rotWithShape="0">
              <a:schemeClr val="bg2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357188"/>
            <a:ext cx="8501062" cy="6357937"/>
          </a:xfrm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È necessario trovare un percorso che permetta, in particolare ai più giovani, di recuperare un rendimento più elevato almeno di una parte del patrimonio previdenziale personale</a:t>
            </a:r>
            <a:endParaRPr lang="it-IT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it-IT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previdenza complementare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con la possibilità di scegliere il livello di rischio,</a:t>
            </a:r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permette di effettuare investimenti che, con un lungo orizzonte temporale, diluiscono il rischio pur con elevati rendimenti.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588"/>
          <a:ext cx="9144000" cy="6858000"/>
        </p:xfrm>
        <a:graphic>
          <a:graphicData uri="http://schemas.openxmlformats.org/presentationml/2006/ole">
            <p:oleObj spid="_x0000_s3074" name="Diapositiva" r:id="rId3" imgW="4572000" imgH="3429000" progId="PowerPoint.Slide.8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5" name="Diapositiva" r:id="rId4" imgW="4154518" imgH="3116421" progId="PowerPoint.Slide.8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7572375" y="5778500"/>
          <a:ext cx="1571625" cy="1079500"/>
        </p:xfrm>
        <a:graphic>
          <a:graphicData uri="http://schemas.openxmlformats.org/presentationml/2006/ole">
            <p:oleObj spid="_x0000_s3076" name="Fotografia Photo Editor" r:id="rId5" imgW="2629128" imgH="195851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474633" y="3357562"/>
          <a:ext cx="4669367" cy="3502026"/>
        </p:xfrm>
        <a:graphic>
          <a:graphicData uri="http://schemas.openxmlformats.org/presentationml/2006/ole">
            <p:oleObj spid="_x0000_s4098" name="Diapositiva" r:id="rId3" imgW="4154518" imgH="3116421" progId="PowerPoint.Slide.8">
              <p:embed/>
            </p:oleObj>
          </a:graphicData>
        </a:graphic>
      </p:graphicFrame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8358214" y="6318344"/>
          <a:ext cx="785786" cy="539656"/>
        </p:xfrm>
        <a:graphic>
          <a:graphicData uri="http://schemas.openxmlformats.org/presentationml/2006/ole">
            <p:oleObj spid="_x0000_s4099" name="Fotografia Photo Editor" r:id="rId4" imgW="2629128" imgH="1958510" progId="">
              <p:embed/>
            </p:oleObj>
          </a:graphicData>
        </a:graphic>
      </p:graphicFrame>
      <p:graphicFrame>
        <p:nvGraphicFramePr>
          <p:cNvPr id="4100" name="Object 2"/>
          <p:cNvGraphicFramePr>
            <a:graphicFrameLocks noChangeAspect="1"/>
          </p:cNvGraphicFramePr>
          <p:nvPr/>
        </p:nvGraphicFramePr>
        <p:xfrm>
          <a:off x="1" y="0"/>
          <a:ext cx="4500562" cy="3482894"/>
        </p:xfrm>
        <a:graphic>
          <a:graphicData uri="http://schemas.openxmlformats.org/presentationml/2006/ole">
            <p:oleObj spid="_x0000_s4100" name="Diapositiva" r:id="rId5" imgW="4154518" imgH="3116421" progId="PowerPoint.Slide.8">
              <p:embed/>
            </p:oleObj>
          </a:graphicData>
        </a:graphic>
      </p:graphicFrame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3428992" y="2786058"/>
          <a:ext cx="1000121" cy="686952"/>
        </p:xfrm>
        <a:graphic>
          <a:graphicData uri="http://schemas.openxmlformats.org/presentationml/2006/ole">
            <p:oleObj spid="_x0000_s4101" name="Fotografia Photo Editor" r:id="rId6" imgW="2629128" imgH="1958510" progId="">
              <p:embed/>
            </p:oleObj>
          </a:graphicData>
        </a:graphic>
      </p:graphicFrame>
      <p:sp>
        <p:nvSpPr>
          <p:cNvPr id="6" name="Rettangolo 5"/>
          <p:cNvSpPr/>
          <p:nvPr/>
        </p:nvSpPr>
        <p:spPr>
          <a:xfrm>
            <a:off x="4572000" y="214290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L’investimento nella previdenza complementare non deve essere valutato secondo una logica speculativa: </a:t>
            </a:r>
            <a:endParaRPr lang="it-IT" sz="3200" dirty="0"/>
          </a:p>
        </p:txBody>
      </p:sp>
      <p:sp>
        <p:nvSpPr>
          <p:cNvPr id="8" name="Rettangolo 7"/>
          <p:cNvSpPr/>
          <p:nvPr/>
        </p:nvSpPr>
        <p:spPr>
          <a:xfrm>
            <a:off x="0" y="3857628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l’obiettivo deve sempre essere puntato sul momento in cui si deciderà di “andare in pensione” </a:t>
            </a:r>
            <a:endParaRPr lang="it-IT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D. Lgs. n° 124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21 aprile 1993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Disciplina delle forme pensionistiche complementari,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 norma della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legge n° 421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23 ottobre 1992</a:t>
            </a:r>
            <a:endParaRPr lang="it-IT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838825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 21 settembre 1996 viene costituito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FondoDentisti: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Fonte Istitutiva è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ANDI</a:t>
            </a: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6" name="Picture 4" descr="Benvenuti su Andi.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5072074"/>
            <a:ext cx="3571875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0" y="5072063"/>
          <a:ext cx="3413125" cy="1785937"/>
        </p:xfrm>
        <a:graphic>
          <a:graphicData uri="http://schemas.openxmlformats.org/presentationml/2006/ole">
            <p:oleObj spid="_x0000_s11266" r:id="rId4" imgW="1460500" imgH="63246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 attuazione della legge 23 agosto 2004 n. 243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decreto legislativo n. 252 del 5 dicembre 2005: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Disciplina delle forme pensionistiche complementari</a:t>
            </a:r>
            <a:endParaRPr lang="it-IT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1500166" y="0"/>
            <a:ext cx="7286676" cy="6500812"/>
          </a:xfrm>
        </p:spPr>
        <p:txBody>
          <a:bodyPr rtlCol="0">
            <a:normAutofit/>
          </a:bodyPr>
          <a:lstStyle/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A </a:t>
            </a: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cosa serve </a:t>
            </a: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    la previdenza          complementare?</a:t>
            </a:r>
            <a:endParaRPr lang="it-IT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C’è già una previdenza obbligatoria!!!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graphicFrame>
        <p:nvGraphicFramePr>
          <p:cNvPr id="65537" name="Object 2"/>
          <p:cNvGraphicFramePr>
            <a:graphicFrameLocks noChangeAspect="1"/>
          </p:cNvGraphicFramePr>
          <p:nvPr/>
        </p:nvGraphicFramePr>
        <p:xfrm>
          <a:off x="6858016" y="5153755"/>
          <a:ext cx="2285984" cy="1704246"/>
        </p:xfrm>
        <a:graphic>
          <a:graphicData uri="http://schemas.openxmlformats.org/presentationml/2006/ole">
            <p:oleObj spid="_x0000_s65537" name="Fotografia Photo Editor" r:id="rId3" imgW="2629128" imgH="1958510" progId="">
              <p:embed/>
            </p:oleObj>
          </a:graphicData>
        </a:graphic>
      </p:graphicFrame>
      <p:pic>
        <p:nvPicPr>
          <p:cNvPr id="5" name="Picture 7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2351482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838825"/>
          </a:xfrm>
        </p:spPr>
        <p:txBody>
          <a:bodyPr rtlCol="0">
            <a:normAutofit fontScale="70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Dal 2005 la normativa previdenziale permette alle casse obbligatorie privatizzate di costituire fondi pensione complementare chiusi.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ENPAM chiede a FondoDentisti di poter allargare la base degli aderenti a tutti gli iscritti all’ENPAM</a:t>
            </a:r>
            <a:endParaRPr lang="it-IT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8763000" cy="4648200"/>
          </a:xfrm>
          <a:ln>
            <a:solidFill>
              <a:srgbClr val="FF3300"/>
            </a:solidFill>
          </a:ln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Il 16 giugno 2007          </a:t>
            </a:r>
            <a:r>
              <a:rPr lang="it-IT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diventa </a:t>
            </a:r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it-IT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Associazione Fondo Pensione Complementare a Capitalizzazione per gli Esercenti le Professioni Sanitarie</a:t>
            </a:r>
            <a: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/>
            </a:r>
            <a:br>
              <a:rPr lang="it-IT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</a:br>
            <a:r>
              <a:rPr lang="it-IT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FondoSanità</a:t>
            </a: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6843713" y="0"/>
          <a:ext cx="2300287" cy="1714500"/>
        </p:xfrm>
        <a:graphic>
          <a:graphicData uri="http://schemas.openxmlformats.org/presentationml/2006/ole">
            <p:oleObj spid="_x0000_s12290" name="Fotografia Photo Editor" r:id="rId3" imgW="2629128" imgH="1958510" progId="">
              <p:embed/>
            </p:oleObj>
          </a:graphicData>
        </a:graphic>
      </p:graphicFrame>
      <p:pic>
        <p:nvPicPr>
          <p:cNvPr id="13317" name="Picture 6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5143504" y="2928934"/>
          <a:ext cx="1152525" cy="601662"/>
        </p:xfrm>
        <a:graphic>
          <a:graphicData uri="http://schemas.openxmlformats.org/presentationml/2006/ole">
            <p:oleObj spid="_x0000_s12291" r:id="rId5" imgW="1460500" imgH="632460" progId="Word.Pictur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7772400" cy="4267200"/>
          </a:xfrm>
          <a:ln>
            <a:solidFill>
              <a:schemeClr val="hlink"/>
            </a:solidFill>
          </a:ln>
        </p:spPr>
        <p:txBody>
          <a:bodyPr lIns="92075" tIns="46038" rIns="92075" bIns="46038"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>
              <a:solidFill>
                <a:schemeClr val="hlink"/>
              </a:solidFill>
              <a:latin typeface="Arial Unicode MS" pitchFamily="34" charset="-128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è un sistema di previdenza complementare collettiva a 	capitalizzazione,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ove ognuno rimane titolare del patrimonio versato e del rendimento prodotto negli anni dagli investimenti</a:t>
            </a:r>
            <a:r>
              <a:rPr lang="it-IT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  <a:r>
              <a:rPr lang="it-IT" dirty="0">
                <a:solidFill>
                  <a:schemeClr val="hlink"/>
                </a:solidFill>
                <a:latin typeface="Arial Unicode MS" pitchFamily="34" charset="-128"/>
              </a:rPr>
              <a:t>	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dirty="0">
                <a:solidFill>
                  <a:schemeClr val="hlink"/>
                </a:solidFill>
                <a:latin typeface="Arial Unicode MS" pitchFamily="34" charset="-128"/>
              </a:rPr>
              <a:t>		</a:t>
            </a:r>
            <a:endParaRPr lang="it-IT" dirty="0">
              <a:solidFill>
                <a:schemeClr val="hlink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77000" cy="2133600"/>
          </a:xfrm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Cosa è</a:t>
            </a:r>
            <a:r>
              <a:rPr lang="it-IT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it-IT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  <a:r>
              <a:rPr lang="it-IT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ondo</a:t>
            </a:r>
            <a:r>
              <a:rPr lang="it-IT" sz="5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Sanità</a:t>
            </a:r>
            <a:endParaRPr lang="it-IT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96257" name="Object 2"/>
          <p:cNvGraphicFramePr>
            <a:graphicFrameLocks noChangeAspect="1"/>
          </p:cNvGraphicFramePr>
          <p:nvPr/>
        </p:nvGraphicFramePr>
        <p:xfrm>
          <a:off x="6553200" y="0"/>
          <a:ext cx="2590800" cy="1931988"/>
        </p:xfrm>
        <a:graphic>
          <a:graphicData uri="http://schemas.openxmlformats.org/presentationml/2006/ole">
            <p:oleObj spid="_x0000_s96257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6553200" cy="2438400"/>
          </a:xfrm>
          <a:ln>
            <a:solidFill>
              <a:srgbClr val="FF0000"/>
            </a:solidFill>
          </a:ln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FondoSanità</a:t>
            </a:r>
            <a:r>
              <a:rPr lang="it-IT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Fondo Pensione Complementare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2857500"/>
            <a:ext cx="8763000" cy="4000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4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chiuso </a:t>
            </a:r>
            <a:r>
              <a:rPr lang="it-IT" sz="40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it-IT" sz="32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limitato alla categoria professionale degli esercenti le professioni sanitarie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4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 contribuzione definita</a:t>
            </a:r>
            <a:endParaRPr lang="it-IT" sz="4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0" y="0"/>
          <a:ext cx="2590800" cy="1931988"/>
        </p:xfrm>
        <a:graphic>
          <a:graphicData uri="http://schemas.openxmlformats.org/presentationml/2006/ole">
            <p:oleObj spid="_x0000_s14338" name="Fotografia Photo Editor" r:id="rId3" imgW="2629128" imgH="1958510" progId="">
              <p:embed/>
            </p:oleObj>
          </a:graphicData>
        </a:graphic>
      </p:graphicFrame>
      <p:sp>
        <p:nvSpPr>
          <p:cNvPr id="5" name="Rettangolo 4"/>
          <p:cNvSpPr/>
          <p:nvPr/>
        </p:nvSpPr>
        <p:spPr>
          <a:xfrm>
            <a:off x="500063" y="5286375"/>
            <a:ext cx="8001000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it-IT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 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livello di prestazione verrà definito quando andrò in pensione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2285992"/>
            <a:ext cx="7772400" cy="41148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Previdenza complementare individuale:</a:t>
            </a:r>
            <a:r>
              <a:rPr lang="it-IT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polizze assicurative, </a:t>
            </a:r>
            <a:r>
              <a:rPr lang="it-IT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ecc</a:t>
            </a:r>
            <a:r>
              <a:rPr lang="it-IT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…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Previdenza complementare collettiva:</a:t>
            </a:r>
            <a:r>
              <a:rPr lang="it-IT" sz="4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fondi pensione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357188"/>
            <a:ext cx="7086600" cy="12763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7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it-IT" sz="37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Quali forme di possibile integrazione previdenziale abbiamo oggi?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151" name="Picture 4" descr="CURSY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63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429500" y="5072063"/>
          <a:ext cx="1274763" cy="1295400"/>
        </p:xfrm>
        <a:graphic>
          <a:graphicData uri="http://schemas.openxmlformats.org/presentationml/2006/ole">
            <p:oleObj spid="_x0000_s5122" name="ClipArt" r:id="rId4" imgW="416880" imgH="48852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5410200" y="5181600"/>
          <a:ext cx="1274763" cy="1295400"/>
        </p:xfrm>
        <a:graphic>
          <a:graphicData uri="http://schemas.openxmlformats.org/presentationml/2006/ole">
            <p:oleObj spid="_x0000_s5123" name="ClipArt" r:id="rId5" imgW="416880" imgH="488520" progId="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7869238" y="2286000"/>
          <a:ext cx="1274762" cy="1295400"/>
        </p:xfrm>
        <a:graphic>
          <a:graphicData uri="http://schemas.openxmlformats.org/presentationml/2006/ole">
            <p:oleObj spid="_x0000_s5124" name="ClipArt" r:id="rId6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7772400" cy="36576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POLIZZE ASSICURATIVE</a:t>
            </a:r>
            <a:endParaRPr lang="it-IT" sz="4400" b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Hanno  alti costi di gestione</a:t>
            </a:r>
            <a:r>
              <a:rPr lang="it-IT" sz="3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 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it-IT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caricamento)</a:t>
            </a:r>
            <a:endParaRPr lang="it-IT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Fruttano interessi decurtati di percentuali significative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30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</a:t>
            </a:r>
            <a:r>
              <a:rPr lang="it-IT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(aliquota di retrocessione)</a:t>
            </a:r>
            <a:endParaRPr lang="it-IT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781800" cy="1885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7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 previdenza complementare individuale</a:t>
            </a:r>
            <a:r>
              <a:rPr lang="it-IT" sz="3700" dirty="0">
                <a:solidFill>
                  <a:srgbClr val="DDDDDD"/>
                </a:solidFill>
                <a:latin typeface="Georgia" pitchFamily="18" charset="0"/>
              </a:rPr>
              <a:t/>
            </a:r>
            <a:br>
              <a:rPr lang="it-IT" sz="3700" dirty="0">
                <a:solidFill>
                  <a:srgbClr val="DDDDDD"/>
                </a:solidFill>
                <a:latin typeface="Georgia" pitchFamily="18" charset="0"/>
              </a:rPr>
            </a:br>
            <a:endParaRPr lang="en-US" sz="3700" dirty="0">
              <a:solidFill>
                <a:srgbClr val="DDDDDD"/>
              </a:solidFill>
              <a:latin typeface="Georgia" pitchFamily="18" charset="0"/>
            </a:endParaRPr>
          </a:p>
        </p:txBody>
      </p:sp>
      <p:pic>
        <p:nvPicPr>
          <p:cNvPr id="7173" name="Picture 4" descr="CURSY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04800"/>
            <a:ext cx="1563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715250" y="5357813"/>
          <a:ext cx="1096963" cy="1114425"/>
        </p:xfrm>
        <a:graphic>
          <a:graphicData uri="http://schemas.openxmlformats.org/presentationml/2006/ole">
            <p:oleObj spid="_x0000_s6146" name="ClipArt" r:id="rId4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500188"/>
            <a:ext cx="9144000" cy="5170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Perché ci dà una copertura previdenziale   integrativa sostenuta da</a:t>
            </a:r>
            <a:r>
              <a:rPr lang="it-IT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benefici fiscali</a:t>
            </a: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e con costi minori rispetto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le polizze assicurative</a:t>
            </a:r>
          </a:p>
        </p:txBody>
      </p:sp>
      <p:sp>
        <p:nvSpPr>
          <p:cNvPr id="8196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43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Perché un fondo pensione?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428625" y="3571875"/>
          <a:ext cx="1274763" cy="1295400"/>
        </p:xfrm>
        <a:graphic>
          <a:graphicData uri="http://schemas.openxmlformats.org/presentationml/2006/ole">
            <p:oleObj spid="_x0000_s7170" name="ClipArt" r:id="rId3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1500188"/>
            <a:ext cx="9144000" cy="480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È un’entità che gestisce il patrimonio che noi versiamo con l’obiettivo di darci una rendita quando siamo pensionati.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Può essere: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Aperto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Chiuso</a:t>
            </a: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</a:t>
            </a:r>
            <a:endParaRPr lang="it-IT" sz="4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9221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43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Cos’è un fondo pensione?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2571750" y="4357688"/>
          <a:ext cx="1071563" cy="1089025"/>
        </p:xfrm>
        <a:graphic>
          <a:graphicData uri="http://schemas.openxmlformats.org/presentationml/2006/ole">
            <p:oleObj spid="_x0000_s8194" name="ClipArt" r:id="rId3" imgW="416880" imgH="48852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2643188" y="5643563"/>
          <a:ext cx="993775" cy="1009650"/>
        </p:xfrm>
        <a:graphic>
          <a:graphicData uri="http://schemas.openxmlformats.org/presentationml/2006/ole">
            <p:oleObj spid="_x0000_s8195" name="ClipArt" r:id="rId4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831975"/>
            <a:ext cx="9144000" cy="4800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Perché, costando meno le gestioni amministrativa e finanziaria,  i rendimenti finali netti sono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più elevati</a:t>
            </a:r>
          </a:p>
        </p:txBody>
      </p:sp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924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Perché un fondo pensione chiuso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1831975"/>
            <a:ext cx="8286750" cy="4740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-A contribuzione definita: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Il livello di prestazione verrà definito quando andrò in pensione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-A prestazione definita: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Ogni anno la mia contribuzione sarà adeguata alla prestazione che voglio ottenere</a:t>
            </a:r>
          </a:p>
        </p:txBody>
      </p:sp>
      <p:sp>
        <p:nvSpPr>
          <p:cNvPr id="60419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924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Un fondo pensione chiuso, come 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3643313"/>
            <a:ext cx="3571875" cy="3214687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714356"/>
            <a:ext cx="9143999" cy="534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000250"/>
            <a:ext cx="9144000" cy="36925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it-IT" sz="3600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+mn-cs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Può essere gestito come: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Monocomparto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Multicomparto</a:t>
            </a:r>
            <a:endParaRPr lang="it-IT" sz="4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0245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43800" cy="2428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Come può essere gestito</a:t>
            </a:r>
          </a:p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 un fondo pensione?</a:t>
            </a: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43000" y="3786188"/>
          <a:ext cx="984250" cy="1000125"/>
        </p:xfrm>
        <a:graphic>
          <a:graphicData uri="http://schemas.openxmlformats.org/presentationml/2006/ole">
            <p:oleObj spid="_x0000_s9218" name="ClipArt" r:id="rId3" imgW="416880" imgH="488520" progId="">
              <p:embed/>
            </p:oleObj>
          </a:graphicData>
        </a:graphic>
      </p:graphicFrame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214438" y="5072063"/>
          <a:ext cx="993775" cy="1009650"/>
        </p:xfrm>
        <a:graphic>
          <a:graphicData uri="http://schemas.openxmlformats.org/presentationml/2006/ole">
            <p:oleObj spid="_x0000_s9219" name="ClipArt" r:id="rId4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071688"/>
            <a:ext cx="9144000" cy="41544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Perché permette investimenti differenziati agli aderenti, in grado di soddisfare l’obiettivo di rendimento e la propensione al rischio del singolo, senza farlo pesare sugli altri</a:t>
            </a:r>
            <a:endParaRPr lang="it-IT" sz="44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268" name="WordArt 3"/>
          <p:cNvSpPr>
            <a:spLocks noChangeArrowheads="1" noChangeShapeType="1" noTextEdit="1"/>
          </p:cNvSpPr>
          <p:nvPr/>
        </p:nvSpPr>
        <p:spPr bwMode="auto">
          <a:xfrm>
            <a:off x="838200" y="0"/>
            <a:ext cx="7543800" cy="1676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it-IT" sz="4800" b="1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Comic Sans MS"/>
              </a:rPr>
              <a:t>Perché un fondo multicomparto?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14313" y="5562600"/>
          <a:ext cx="1274762" cy="1295400"/>
        </p:xfrm>
        <a:graphic>
          <a:graphicData uri="http://schemas.openxmlformats.org/presentationml/2006/ole">
            <p:oleObj spid="_x0000_s10242" name="ClipArt" r:id="rId3" imgW="416880" imgH="48852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214414" y="1214422"/>
            <a:ext cx="685804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it-IT" sz="4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Obiettivo: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48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Dare </a:t>
            </a:r>
            <a:r>
              <a:rPr lang="it-IT" sz="4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“copertura” logica alla sostenibilità mediante la gestione finanziaria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5786437"/>
          </a:xfrm>
        </p:spPr>
        <p:txBody>
          <a:bodyPr rtlCol="0"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 investimento obbligazionario può rendere il 4/5% l’anno.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 anche meno!</a:t>
            </a:r>
            <a:endParaRPr lang="it-IT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dirty="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dirty="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5"/>
            <a:ext cx="9144000" cy="6715125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Negli ultimi trent’anni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(1978-2008) un investimento azionario  globale ha avuto un rendimento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it-IT" sz="6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12 % l’anno</a:t>
            </a:r>
            <a:endParaRPr lang="it-IT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>
          <a:xfrm>
            <a:off x="428625" y="1428750"/>
            <a:ext cx="8229600" cy="5181600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COMPARTO “A”, SCUDO:</a:t>
            </a:r>
            <a:r>
              <a:rPr lang="en-US" b="1" dirty="0">
                <a:solidFill>
                  <a:srgbClr val="B05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Rischio basso, investimento in titoli obbligazionari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COMPARTO “B”, PROGRESSIONE: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Rischio medio,investimento prevalente in obbligazioni presenti in portafoglio in quota minima del 45%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COMPARTO “C”, ESPANSIONE: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Rischio piu’ elevato, investimento prevalente in azioni, presenti nel portafoglio in quota minima non inferiore al 55%.</a:t>
            </a:r>
          </a:p>
        </p:txBody>
      </p:sp>
      <p:sp>
        <p:nvSpPr>
          <p:cNvPr id="10244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7086600" cy="838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600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chemeClr val="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  </a:t>
            </a:r>
            <a:r>
              <a:rPr lang="it-IT" sz="3600" b="1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  <a:cs typeface="+mn-cs"/>
              </a:rPr>
              <a:t>è </a:t>
            </a:r>
            <a:r>
              <a:rPr lang="it-IT" sz="3600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  <a:cs typeface="+mn-cs"/>
              </a:rPr>
              <a:t> </a:t>
            </a:r>
            <a:r>
              <a:rPr lang="it-IT" sz="3600" b="1" kern="10" spc="-360" dirty="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  <a:cs typeface="+mn-cs"/>
              </a:rPr>
              <a:t>multicomparto 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0" y="0"/>
          <a:ext cx="1905000" cy="1420813"/>
        </p:xfrm>
        <a:graphic>
          <a:graphicData uri="http://schemas.openxmlformats.org/presentationml/2006/ole">
            <p:oleObj spid="_x0000_s15362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00188"/>
            <a:ext cx="7886700" cy="4976812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200" b="1" dirty="0" smtClean="0">
              <a:solidFill>
                <a:schemeClr val="hlink"/>
              </a:solidFill>
              <a:latin typeface="Georgia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Contributo libero, definito in % sul reddito imponibile.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 quote versate dall’iscritto affluiscono in un 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conto individuale</a:t>
            </a:r>
            <a:r>
              <a:rPr lang="en-US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L’iscritto può decidere di 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variare nel tempo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l’entità dei suoi contributi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contributo è interamente deducibile fino al limite massimo di € 5.164,57</a:t>
            </a:r>
            <a:r>
              <a:rPr lang="en-US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69342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b="1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La contribuzione a </a:t>
            </a: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086600" y="0"/>
          <a:ext cx="2057400" cy="1533525"/>
        </p:xfrm>
        <a:graphic>
          <a:graphicData uri="http://schemas.openxmlformats.org/presentationml/2006/ole">
            <p:oleObj spid="_x0000_s16386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458200" cy="4876800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>
                <a:latin typeface="Arial Unicode MS" pitchFamily="34" charset="-128"/>
              </a:rPr>
              <a:t>  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Ogni aderente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in base ad età, disponibilità finanziarie, propensione al rischio e situazione personale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PUO’ SCEGLIERE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comparto che meglio risponde alle sue esigenze previdenziali.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Tale scelta può essere cambiata nel tempo, senza costi 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gratuitamente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), con il solo obbligo di permanenza minima di almeno un anno nello stesso comparto.</a:t>
            </a:r>
          </a:p>
        </p:txBody>
      </p:sp>
      <p:sp>
        <p:nvSpPr>
          <p:cNvPr id="18436" name="WordArt 3"/>
          <p:cNvSpPr>
            <a:spLocks noChangeArrowheads="1" noChangeShapeType="1" noTextEdit="1"/>
          </p:cNvSpPr>
          <p:nvPr/>
        </p:nvSpPr>
        <p:spPr bwMode="auto">
          <a:xfrm>
            <a:off x="1857375" y="428625"/>
            <a:ext cx="70104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b="1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Possibili scelte dell’aderente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0"/>
          <a:ext cx="1524000" cy="1135063"/>
        </p:xfrm>
        <a:graphic>
          <a:graphicData uri="http://schemas.openxmlformats.org/presentationml/2006/ole">
            <p:oleObj spid="_x0000_s17410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382000" cy="4876800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C.d.A. del fondo  NON gestisce direttamente</a:t>
            </a:r>
            <a:r>
              <a:rPr lang="en-US" sz="3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patrimonio del fondo, ma stipula apposite convenzioni con gestori finanziari professionali</a:t>
            </a:r>
            <a:endParaRPr lang="en-US" sz="30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socio rimane sempre</a:t>
            </a:r>
            <a:r>
              <a:rPr lang="en-US" sz="3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titolare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delle risorse affidate in gestione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Ogni movimento è sottoposto al controllo</a:t>
            </a:r>
            <a:r>
              <a:rPr lang="en-US" sz="3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della Commissione di Vigilanza sui Fondi Pensione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Fondo può cambiare gestore finanziario se  insoddisfatto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508" name="WordArt 3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5334000" cy="762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b="1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GESTIONE DELLE RISORSE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7130864" y="0"/>
          <a:ext cx="2013136" cy="1500173"/>
        </p:xfrm>
        <a:graphic>
          <a:graphicData uri="http://schemas.openxmlformats.org/presentationml/2006/ole">
            <p:oleObj spid="_x0000_s19458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305800" cy="5486400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dirty="0" smtClean="0">
                <a:solidFill>
                  <a:schemeClr val="hlink"/>
                </a:solidFill>
                <a:latin typeface="Arial Unicode MS" pitchFamily="34" charset="-128"/>
              </a:rPr>
              <a:t>	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TRASFERIMENTO VOLONTARIO PRESSO ALTRO FONDO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anzianità contributiva di almeno 2 anni nel        FondoSanità</a:t>
            </a: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	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CESSAZIONE dell’esercizio della professione</a:t>
            </a: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Trasferimento del maturato presso un altro fondo pensione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Riscatto della propria posizione individuale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	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PREMORIENZA prima del PENSIONAMENTO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posizione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viene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riscattata dai soggetti indicati dalla normativa.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400" dirty="0" smtClean="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22532" name="WordArt 3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6553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I trasferimenti  ed  i  riscatti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7239000" y="0"/>
          <a:ext cx="1905000" cy="1419225"/>
        </p:xfrm>
        <a:graphic>
          <a:graphicData uri="http://schemas.openxmlformats.org/presentationml/2006/ole">
            <p:oleObj spid="_x0000_s20482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857224" y="285728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0" dirty="0" err="1">
                <a:solidFill>
                  <a:schemeClr val="tx2"/>
                </a:solidFill>
                <a:cs typeface="Arial" charset="0"/>
              </a:rPr>
              <a:t>Piramide</a:t>
            </a:r>
            <a:r>
              <a:rPr lang="en-US" sz="2400" b="1" i="0" dirty="0">
                <a:solidFill>
                  <a:schemeClr val="tx2"/>
                </a:solidFill>
                <a:cs typeface="Arial" charset="0"/>
              </a:rPr>
              <a:t> della </a:t>
            </a:r>
            <a:r>
              <a:rPr lang="en-US" sz="2400" b="1" i="0" dirty="0" err="1">
                <a:solidFill>
                  <a:schemeClr val="tx2"/>
                </a:solidFill>
                <a:cs typeface="Arial" charset="0"/>
              </a:rPr>
              <a:t>popolazione</a:t>
            </a:r>
            <a:r>
              <a:rPr lang="en-US" sz="2400" b="1" i="0" dirty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i="0" dirty="0" err="1">
                <a:solidFill>
                  <a:schemeClr val="tx2"/>
                </a:solidFill>
                <a:cs typeface="Arial" charset="0"/>
              </a:rPr>
              <a:t>italiana</a:t>
            </a:r>
            <a:r>
              <a:rPr lang="en-US" sz="2400" b="1" i="0" dirty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endParaRPr lang="it-IT" sz="2400" i="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514826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it-IT" sz="1800" i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857375"/>
            <a:ext cx="7848600" cy="4543425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b="1" dirty="0" smtClean="0">
                <a:latin typeface="Georgia" pitchFamily="18" charset="0"/>
              </a:rPr>
              <a:t>  </a:t>
            </a:r>
            <a:r>
              <a:rPr lang="en-US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IL MONTANTE MATURATO POTRA’: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44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essere interamente convertito in una 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RENDITA VITALIZIA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oppure, a  scelta dell’aderente, essere liquidato sotto forma di </a:t>
            </a:r>
            <a:r>
              <a:rPr lang="en-US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CAPITALE FINO AL 50%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la rimanente parte convertita in rendita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</p:txBody>
      </p:sp>
      <p:sp>
        <p:nvSpPr>
          <p:cNvPr id="23556" name="WordArt 3"/>
          <p:cNvSpPr>
            <a:spLocks noChangeArrowheads="1" noChangeShapeType="1" noTextEdit="1"/>
          </p:cNvSpPr>
          <p:nvPr/>
        </p:nvSpPr>
        <p:spPr bwMode="auto">
          <a:xfrm>
            <a:off x="2071688" y="228600"/>
            <a:ext cx="6691312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b="1" kern="10" spc="-360">
                <a:ln w="12700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Erogazione delle prestazioni</a:t>
            </a:r>
          </a:p>
        </p:txBody>
      </p:sp>
      <p:pic>
        <p:nvPicPr>
          <p:cNvPr id="23557" name="Picture 4" descr="CURSY0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0"/>
            <a:ext cx="2209800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2012950" cy="1500188"/>
        </p:xfrm>
        <a:graphic>
          <a:graphicData uri="http://schemas.openxmlformats.org/presentationml/2006/ole">
            <p:oleObj spid="_x0000_s21506" name="Fotografia Photo Editor" r:id="rId4" imgW="2629128" imgH="195851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Documents and Settings\io\Desktop\Lavoro FS\Immagine 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787962" y="-6929510"/>
            <a:ext cx="4071966" cy="3053975"/>
          </a:xfrm>
          <a:prstGeom prst="rect">
            <a:avLst/>
          </a:prstGeom>
          <a:noFill/>
        </p:spPr>
      </p:pic>
      <p:pic>
        <p:nvPicPr>
          <p:cNvPr id="47105" name="Picture 1" descr="C:\Documents and Settings\io\Desktop\sosta\IMG_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143000" y="0"/>
            <a:ext cx="8001000" cy="2819400"/>
          </a:xfrm>
          <a:prstGeom prst="rect">
            <a:avLst/>
          </a:prstGeom>
          <a:solidFill>
            <a:srgbClr val="01FD2B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32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Commissioni di gestione di FondoSanità:</a:t>
            </a:r>
            <a:endParaRPr lang="it-IT" sz="2300" b="1" dirty="0">
              <a:solidFill>
                <a:schemeClr val="accent5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Comparto SCUDO:		          0,10%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Comparto PROGRESSIONE:	0,15%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it-IT" sz="2800" b="1" dirty="0">
                <a:solidFill>
                  <a:schemeClr val="accent5">
                    <a:lumMod val="50000"/>
                  </a:schemeClr>
                </a:solidFill>
                <a:latin typeface="Georgia" pitchFamily="18" charset="0"/>
                <a:cs typeface="+mn-cs"/>
              </a:rPr>
              <a:t>Comparto ESPANSIONE:		0,10%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4038600"/>
            <a:ext cx="7543800" cy="2819400"/>
          </a:xfrm>
          <a:prstGeom prst="rect">
            <a:avLst/>
          </a:prstGeom>
          <a:solidFill>
            <a:srgbClr val="01FD2B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cs typeface="+mn-cs"/>
              </a:rPr>
              <a:t>“... </a:t>
            </a:r>
            <a:r>
              <a:rPr lang="it-IT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DIFFERENZE </a:t>
            </a:r>
            <a:r>
              <a:rPr lang="it-IT" sz="28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DI</a:t>
            </a:r>
            <a:r>
              <a:rPr lang="it-IT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RENDIMENTO, APPARENTEMENTE MODESTE, PORTANO A DIFFERENZE ELEVATISSIME SULL’AMMONTARE DELLA PENSIONE AL TERMINE DEL PERIODO LAVORATIVO …”</a:t>
            </a:r>
          </a:p>
          <a:p>
            <a:pPr marL="342900" indent="-3429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dirty="0">
                <a:latin typeface="Arial Unicode MS" pitchFamily="34" charset="-128"/>
                <a:cs typeface="+mn-cs"/>
              </a:rPr>
              <a:t>	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733800" y="2743200"/>
          <a:ext cx="1828800" cy="1363663"/>
        </p:xfrm>
        <a:graphic>
          <a:graphicData uri="http://schemas.openxmlformats.org/presentationml/2006/ole">
            <p:oleObj spid="_x0000_s18434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696200" cy="4724400"/>
          </a:xfrm>
          <a:solidFill>
            <a:srgbClr val="3333FF"/>
          </a:solidFill>
          <a:ln>
            <a:solidFill>
              <a:schemeClr val="hlink"/>
            </a:solidFill>
          </a:ln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 funzionamento degli organi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 comunicazioni degli aderenti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 attività promozionali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alle retribuzioni di revisori,  consiglieri e società di controllo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spese per la gestione amministrativa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4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un totale di € 60,00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4400" b="1" i="1" dirty="0" smtClean="0">
              <a:solidFill>
                <a:srgbClr val="00FF00"/>
              </a:solidFill>
              <a:latin typeface="Georgia" pitchFamily="18" charset="0"/>
            </a:endParaRPr>
          </a:p>
        </p:txBody>
      </p:sp>
      <p:sp>
        <p:nvSpPr>
          <p:cNvPr id="25604" name="WordArt 3"/>
          <p:cNvSpPr>
            <a:spLocks noChangeArrowheads="1" noChangeShapeType="1" noTextEdit="1"/>
          </p:cNvSpPr>
          <p:nvPr/>
        </p:nvSpPr>
        <p:spPr bwMode="auto">
          <a:xfrm>
            <a:off x="152400" y="381000"/>
            <a:ext cx="67056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it-IT" sz="3600" kern="10" spc="-360"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/>
              </a:rPr>
              <a:t>A che serve la quota annuale?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7086600" y="0"/>
          <a:ext cx="2057400" cy="1533525"/>
        </p:xfrm>
        <a:graphic>
          <a:graphicData uri="http://schemas.openxmlformats.org/presentationml/2006/ole">
            <p:oleObj spid="_x0000_s22530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Vantaggi fiscali deducibilità fino a 5.164,57 euro l’anno: risparmio in relazione all’aliquota marginale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0" y="0"/>
          <a:ext cx="2071688" cy="1544638"/>
        </p:xfrm>
        <a:graphic>
          <a:graphicData uri="http://schemas.openxmlformats.org/presentationml/2006/ole">
            <p:oleObj spid="_x0000_s23554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Una buona parte    dell’investimento te la paga lo Stato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(lo risparmi dalle tasse) Non c’è altra possibilità di investimento che abbia lo stesso rendimento immediato</a:t>
            </a:r>
            <a:endParaRPr lang="it-IT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it-IT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None/>
              <a:defRPr/>
            </a:pP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27650" name="Object 3"/>
          <p:cNvGraphicFramePr>
            <a:graphicFrameLocks noChangeAspect="1"/>
          </p:cNvGraphicFramePr>
          <p:nvPr/>
        </p:nvGraphicFramePr>
        <p:xfrm>
          <a:off x="0" y="0"/>
          <a:ext cx="1928813" cy="1438275"/>
        </p:xfrm>
        <a:graphic>
          <a:graphicData uri="http://schemas.openxmlformats.org/presentationml/2006/ole">
            <p:oleObj spid="_x0000_s24578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Inoltre è un investimento che non interferisce con studi di settore, come è invece per materiali o attrezzature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0" y="0"/>
          <a:ext cx="2071688" cy="1544638"/>
        </p:xfrm>
        <a:graphic>
          <a:graphicData uri="http://schemas.openxmlformats.org/presentationml/2006/ole">
            <p:oleObj spid="_x0000_s26626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Non è un investimento a fondo perduto, ma è un patrimonio che resta tuo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/>
        </p:nvGraphicFramePr>
        <p:xfrm>
          <a:off x="0" y="0"/>
          <a:ext cx="1928813" cy="1438275"/>
        </p:xfrm>
        <a:graphic>
          <a:graphicData uri="http://schemas.openxmlformats.org/presentationml/2006/ole">
            <p:oleObj spid="_x0000_s27650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Tassazione della rendita vitalizia dal 15 al 9 %: se sei stato iscritto al fondo da più di 15 anni diminuisce la tassazione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/>
        </p:nvGraphicFramePr>
        <p:xfrm>
          <a:off x="0" y="0"/>
          <a:ext cx="2000250" cy="1492250"/>
        </p:xfrm>
        <a:graphic>
          <a:graphicData uri="http://schemas.openxmlformats.org/presentationml/2006/ole">
            <p:oleObj spid="_x0000_s28674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3"/>
          <p:cNvGraphicFramePr>
            <a:graphicFrameLocks noChangeAspect="1"/>
          </p:cNvGraphicFramePr>
          <p:nvPr/>
        </p:nvGraphicFramePr>
        <p:xfrm>
          <a:off x="0" y="5686425"/>
          <a:ext cx="1571625" cy="1171575"/>
        </p:xfrm>
        <a:graphic>
          <a:graphicData uri="http://schemas.openxmlformats.org/presentationml/2006/ole">
            <p:oleObj spid="_x0000_s29698" name="Fotografia Photo Editor" r:id="rId3" imgW="2629128" imgH="1958510" progId="">
              <p:embed/>
            </p:oleObj>
          </a:graphicData>
        </a:graphic>
      </p:graphicFrame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un fondo pensione complementare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 possono ottenere anticipazioni fino al 75% per motivi di salute e la prima    casa o del 30% per altri motivi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0" y="3643313"/>
            <a:ext cx="3571875" cy="3214687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endParaRPr lang="it-IT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sz="6600" b="1" i="1" dirty="0">
              <a:latin typeface="Georgia" pitchFamily="18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dirty="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dirty="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dirty="0" smtClean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212563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214546" y="214290"/>
            <a:ext cx="4643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Piramide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della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popolazione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italiana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 </a:t>
            </a:r>
            <a:endParaRPr lang="it-IT" sz="240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Possibilità di iscrivere e versare per i famigliari a carico: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Costruire un futuro previdenziale </a:t>
            </a:r>
            <a:r>
              <a:rPr lang="it-IT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 </a:t>
            </a:r>
            <a:r>
              <a:rPr lang="it-IT" sz="4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</a:t>
            </a:r>
            <a:r>
              <a:rPr lang="it-IT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nostri figli può essere ancora più importante che per noi!!!</a:t>
            </a:r>
            <a:endParaRPr lang="it-IT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857250"/>
            <a:ext cx="8072437" cy="6000750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it-IT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ondoSanità è un fondo chiuso ma che deve e può confrontarsi con i fondi aperti che ci sono sul mercato.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Alcuni esempi:</a:t>
            </a:r>
            <a:endParaRPr lang="it-IT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0" y="5313363"/>
          <a:ext cx="2071688" cy="1544637"/>
        </p:xfrm>
        <a:graphic>
          <a:graphicData uri="http://schemas.openxmlformats.org/presentationml/2006/ole">
            <p:oleObj spid="_x0000_s30722" name="Fotografia Photo Editor" r:id="rId3" imgW="2629128" imgH="1958510" progId="">
              <p:embed/>
            </p:oleObj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1628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8000">
              <a:latin typeface="Book Antiqua" pitchFamily="18" charset="0"/>
            </a:endParaRP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4800" b="1" i="1">
                <a:latin typeface="Book Antiqua" pitchFamily="18" charset="0"/>
              </a:rPr>
              <a:t>Corriere della sera</a:t>
            </a:r>
            <a:r>
              <a:rPr lang="it-IT" sz="4000">
                <a:latin typeface="Book Antiqua" pitchFamily="18" charset="0"/>
              </a:rPr>
              <a:t> </a:t>
            </a:r>
            <a:r>
              <a:rPr lang="it-IT" sz="3200" b="1" i="1">
                <a:latin typeface="Book Antiqua" pitchFamily="18" charset="0"/>
              </a:rPr>
              <a:t>economia</a:t>
            </a:r>
            <a:endParaRPr lang="it-IT" sz="4000">
              <a:latin typeface="Book Antiqua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it-IT" b="1">
                <a:latin typeface="Georgia" pitchFamily="18" charset="0"/>
              </a:rPr>
              <a:t>2 settembre 2002</a:t>
            </a:r>
          </a:p>
          <a:p>
            <a:pPr eaLnBrk="0" hangingPunct="0">
              <a:spcBef>
                <a:spcPct val="50000"/>
              </a:spcBef>
            </a:pPr>
            <a:r>
              <a:rPr lang="it-IT" sz="4000" b="1">
                <a:latin typeface="Georgia" pitchFamily="18" charset="0"/>
              </a:rPr>
              <a:t>“Pensioni bastonate dall’orso”</a:t>
            </a:r>
          </a:p>
          <a:p>
            <a:pPr eaLnBrk="0" hangingPunct="0">
              <a:spcBef>
                <a:spcPct val="50000"/>
              </a:spcBef>
            </a:pPr>
            <a:r>
              <a:rPr lang="it-IT" sz="4000" b="1">
                <a:latin typeface="Georgia" pitchFamily="18" charset="0"/>
              </a:rPr>
              <a:t>….. hanno ottenuto risultati positivi soltanto PREVIAMBIENTE e la linea monetaria di FONDO DENTISTI (l’unico che offre già la scelta tra vari comparti di investimento)……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1628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8000">
              <a:latin typeface="Book Antiqua" pitchFamily="18" charset="0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81000" y="0"/>
            <a:ext cx="8382000" cy="60309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6000" b="1">
                <a:latin typeface="Book Antiqua" pitchFamily="18" charset="0"/>
              </a:rPr>
              <a:t>LA STAMPA</a:t>
            </a:r>
            <a:r>
              <a:rPr lang="it-IT" b="1">
                <a:latin typeface="Book Antiqua" pitchFamily="18" charset="0"/>
              </a:rPr>
              <a:t>,</a:t>
            </a:r>
            <a:r>
              <a:rPr lang="it-IT" sz="4000" b="1">
                <a:latin typeface="Book Antiqua" pitchFamily="18" charset="0"/>
              </a:rPr>
              <a:t> </a:t>
            </a:r>
            <a:r>
              <a:rPr lang="it-IT" b="1">
                <a:latin typeface="Georgia" pitchFamily="18" charset="0"/>
              </a:rPr>
              <a:t>25 0tt0bre 2006</a:t>
            </a:r>
          </a:p>
          <a:p>
            <a:pPr eaLnBrk="0" hangingPunct="0">
              <a:spcBef>
                <a:spcPct val="50000"/>
              </a:spcBef>
            </a:pPr>
            <a:r>
              <a:rPr lang="it-IT" sz="4400" b="1">
                <a:latin typeface="Georgia" pitchFamily="18" charset="0"/>
              </a:rPr>
              <a:t>“…L’unico dei fondi chiusi… in quanto liberi professionisti è il FondoDentisti,… che con la sua linea azionaria ha reso il + 15,3%, terzo risultato assoluto del 2005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428625"/>
            <a:ext cx="8101012" cy="59245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chemeClr val="tx1"/>
                </a:solidFill>
                <a:latin typeface="Georgia" pitchFamily="18" charset="0"/>
              </a:rPr>
              <a:t>Il CDA di Fondo Dentisti ha commissionato una analisi finanziaria competitiva ad un gruppo di lavoro dell’Università Bocconi di Milano fra 96 Fondi integrativi “Aperti” e FD.</a:t>
            </a:r>
            <a:br>
              <a:rPr lang="it-IT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b="1" dirty="0">
                <a:solidFill>
                  <a:schemeClr val="tx1"/>
                </a:solidFill>
                <a:latin typeface="Georgia" pitchFamily="18" charset="0"/>
              </a:rPr>
              <a:t>FD è risultato essere ai primi 2 posti in ogni linea di investimento.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2913"/>
            <a:ext cx="8482013" cy="64150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b="1" i="1" dirty="0" smtClean="0">
                <a:solidFill>
                  <a:schemeClr val="tx1"/>
                </a:solidFill>
                <a:latin typeface="Georgia" pitchFamily="18" charset="0"/>
              </a:rPr>
              <a:t>Linea </a:t>
            </a:r>
            <a:r>
              <a:rPr lang="it-IT" sz="4400" b="1" i="1" dirty="0">
                <a:solidFill>
                  <a:schemeClr val="tx1"/>
                </a:solidFill>
                <a:latin typeface="Georgia" pitchFamily="18" charset="0"/>
              </a:rPr>
              <a:t>SCUDO = 1° </a:t>
            </a:r>
            <a:r>
              <a:rPr lang="it-IT" sz="4400" b="1" dirty="0" smtClean="0">
                <a:solidFill>
                  <a:schemeClr val="tx1"/>
                </a:solidFill>
                <a:latin typeface="Georgia" pitchFamily="18" charset="0"/>
              </a:rPr>
              <a:t>FD</a:t>
            </a:r>
            <a:r>
              <a:rPr lang="it-IT" sz="4400" b="1" i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it-IT" sz="4400" b="1" dirty="0" smtClean="0">
                <a:solidFill>
                  <a:schemeClr val="tx1"/>
                </a:solidFill>
                <a:latin typeface="Georgia" pitchFamily="18" charset="0"/>
              </a:rPr>
              <a:t>(confronto </a:t>
            </a: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>con 18 Fondi comparabili)</a:t>
            </a:r>
            <a:br>
              <a:rPr lang="it-IT" sz="44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it-IT" sz="44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sz="4400" b="1" i="1" dirty="0">
                <a:solidFill>
                  <a:schemeClr val="tx1"/>
                </a:solidFill>
                <a:latin typeface="Georgia" pitchFamily="18" charset="0"/>
              </a:rPr>
              <a:t>Linea PROGRESSIONE =1°</a:t>
            </a: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> FD (confronto con 19 Fondi)</a:t>
            </a:r>
            <a:br>
              <a:rPr lang="it-IT" sz="44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it-IT" sz="44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>	</a:t>
            </a:r>
            <a:r>
              <a:rPr lang="it-IT" sz="4400" b="1" i="1" dirty="0">
                <a:solidFill>
                  <a:schemeClr val="tx1"/>
                </a:solidFill>
                <a:latin typeface="Georgia" pitchFamily="18" charset="0"/>
              </a:rPr>
              <a:t>Linea ESPANSIONE = 2°</a:t>
            </a:r>
            <a:r>
              <a:rPr lang="it-IT" sz="4400" b="1" dirty="0">
                <a:solidFill>
                  <a:schemeClr val="tx1"/>
                </a:solidFill>
                <a:latin typeface="Georgia" pitchFamily="18" charset="0"/>
              </a:rPr>
              <a:t> FD 	(confronto con 12 Fondi)</a:t>
            </a:r>
            <a:r>
              <a:rPr lang="it-IT" sz="32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it-IT" sz="32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it-IT" sz="32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it-IT" sz="3200" dirty="0">
                <a:solidFill>
                  <a:schemeClr val="tx1"/>
                </a:solidFill>
                <a:latin typeface="Georgia" pitchFamily="18" charset="0"/>
              </a:rPr>
            </a:br>
            <a:endParaRPr lang="it-IT" sz="3200" i="1" u="sng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428625"/>
            <a:ext cx="8172450" cy="59245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Rendimento del comparto Scudo di FondoSanità nel 2008: 5,816%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(Progressione -9,03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Espansione -25,96)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Borsa Americana -36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Europea -46</a:t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Italiana -48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2976" y="2571744"/>
            <a:ext cx="7050792" cy="2967054"/>
          </a:xfrm>
        </p:spPr>
        <p:txBody>
          <a:bodyPr>
            <a:normAutofit/>
          </a:bodyPr>
          <a:lstStyle/>
          <a:p>
            <a:pPr algn="l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Scudo                     +    3,58</a:t>
            </a:r>
          </a:p>
          <a:p>
            <a:pPr algn="l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Progressione              +    9,98</a:t>
            </a:r>
          </a:p>
          <a:p>
            <a:pPr algn="l"/>
            <a:r>
              <a:rPr lang="it-IT" sz="2800" b="1" dirty="0" smtClean="0">
                <a:solidFill>
                  <a:srgbClr val="FF0000"/>
                </a:solidFill>
                <a:latin typeface="Comic Sans MS" pitchFamily="66" charset="0"/>
              </a:rPr>
              <a:t>Espansione                +   16,09</a:t>
            </a:r>
          </a:p>
          <a:p>
            <a:pPr algn="l"/>
            <a:endParaRPr lang="it-IT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it-IT" sz="2600" b="1" dirty="0" smtClean="0">
                <a:solidFill>
                  <a:srgbClr val="FF0000"/>
                </a:solidFill>
                <a:latin typeface="Comic Sans MS" pitchFamily="66" charset="0"/>
              </a:rPr>
              <a:t>Il 27 febbraio eravamo a -8,06</a:t>
            </a:r>
            <a:endParaRPr lang="it-IT" sz="2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29600" cy="1423982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latin typeface="Comic Sans MS" pitchFamily="66" charset="0"/>
              </a:rPr>
              <a:t>Al 16 ottobre2009 </a:t>
            </a:r>
            <a:br>
              <a:rPr lang="it-IT" sz="4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sz="4000" b="1" dirty="0" smtClean="0">
                <a:solidFill>
                  <a:srgbClr val="FF0000"/>
                </a:solidFill>
                <a:latin typeface="Comic Sans MS" pitchFamily="66" charset="0"/>
              </a:rPr>
              <a:t>(dal 1° gennaio)</a:t>
            </a:r>
            <a:endParaRPr lang="it-IT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571625"/>
            <a:ext cx="7958138" cy="528637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previdenza è un problema critico per l’intera Professione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Ognuno </a:t>
            </a:r>
            <a:r>
              <a:rPr lang="it-IT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deve comprendere </a:t>
            </a:r>
            <a:r>
              <a:rPr 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 propria necessità di previdenza per poterla costruire </a:t>
            </a:r>
            <a:r>
              <a:rPr lang="it-IT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liberamente</a:t>
            </a:r>
            <a:r>
              <a:rPr 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e </a:t>
            </a:r>
            <a:r>
              <a:rPr lang="it-IT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consapevolmente</a:t>
            </a:r>
            <a:r>
              <a:rPr lang="it-IT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con gli strumenti disponibili </a:t>
            </a:r>
            <a:r>
              <a:rPr lang="it-IT" sz="40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ed in tempo utile</a:t>
            </a:r>
            <a:endParaRPr lang="it-IT" sz="4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it-IT" u="sng" dirty="0"/>
          </a:p>
        </p:txBody>
      </p:sp>
      <p:sp>
        <p:nvSpPr>
          <p:cNvPr id="70658" name="Titolo 3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100011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In sintesi il messaggio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3284538"/>
          <a:ext cx="4648200" cy="3222625"/>
        </p:xfrm>
        <a:graphic>
          <a:graphicData uri="http://schemas.openxmlformats.org/presentationml/2006/ole">
            <p:oleObj spid="_x0000_s31746" name="Clip" r:id="rId3" imgW="416880" imgH="488520" progId="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5435600" y="3500438"/>
          <a:ext cx="3429000" cy="2636837"/>
        </p:xfrm>
        <a:graphic>
          <a:graphicData uri="http://schemas.openxmlformats.org/presentationml/2006/ole">
            <p:oleObj spid="_x0000_s31747" name="Clip" r:id="rId4" imgW="416880" imgH="488520" progId="">
              <p:embed/>
            </p:oleObj>
          </a:graphicData>
        </a:graphic>
      </p:graphicFrame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395288" y="228600"/>
            <a:ext cx="84978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it-IT" sz="4800" b="1" dirty="0">
                <a:solidFill>
                  <a:srgbClr val="FF0000"/>
                </a:solidFill>
                <a:latin typeface="Comic Sans MS" pitchFamily="66" charset="0"/>
              </a:rPr>
              <a:t>Pensa oggi al tuo domani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6732588" y="1989138"/>
          <a:ext cx="2057400" cy="1533525"/>
        </p:xfrm>
        <a:graphic>
          <a:graphicData uri="http://schemas.openxmlformats.org/presentationml/2006/ole">
            <p:oleObj spid="_x0000_s31748" name="Fotografia Photo Editor" r:id="rId5" imgW="2629128" imgH="1958510" progId="">
              <p:embed/>
            </p:oleObj>
          </a:graphicData>
        </a:graphic>
      </p:graphicFrame>
      <p:pic>
        <p:nvPicPr>
          <p:cNvPr id="34822" name="Picture 6" descr="PE01023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765175"/>
            <a:ext cx="197802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143000"/>
            <a:ext cx="17557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714348" y="28572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0" dirty="0" err="1">
                <a:solidFill>
                  <a:schemeClr val="tx2"/>
                </a:solidFill>
              </a:rPr>
              <a:t>Piramide</a:t>
            </a:r>
            <a:r>
              <a:rPr lang="en-US" sz="2400" b="1" i="0" dirty="0">
                <a:solidFill>
                  <a:schemeClr val="tx2"/>
                </a:solidFill>
              </a:rPr>
              <a:t> della </a:t>
            </a:r>
            <a:r>
              <a:rPr lang="en-US" sz="2400" b="1" i="0" dirty="0" err="1">
                <a:solidFill>
                  <a:schemeClr val="tx2"/>
                </a:solidFill>
              </a:rPr>
              <a:t>popolazione</a:t>
            </a:r>
            <a:r>
              <a:rPr lang="en-US" sz="2400" b="1" i="0" dirty="0">
                <a:solidFill>
                  <a:schemeClr val="tx2"/>
                </a:solidFill>
              </a:rPr>
              <a:t> </a:t>
            </a:r>
            <a:r>
              <a:rPr lang="en-US" sz="2400" b="1" i="0" dirty="0" err="1">
                <a:solidFill>
                  <a:schemeClr val="tx2"/>
                </a:solidFill>
              </a:rPr>
              <a:t>italiana</a:t>
            </a:r>
            <a:r>
              <a:rPr lang="en-US" sz="2400" b="1" i="0" dirty="0">
                <a:solidFill>
                  <a:schemeClr val="tx2"/>
                </a:solidFill>
              </a:rPr>
              <a:t> </a:t>
            </a:r>
            <a:endParaRPr lang="it-IT" sz="2400" i="0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66675" y="188913"/>
            <a:ext cx="9077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it-IT" sz="1400" b="1" i="0">
                <a:latin typeface="Arial" charset="0"/>
                <a:cs typeface="Arial" charset="0"/>
              </a:rPr>
              <a:t>    </a:t>
            </a:r>
            <a:endParaRPr lang="it-IT" sz="1500" b="1" i="0">
              <a:latin typeface="Arial" charset="0"/>
              <a:cs typeface="Arial" charset="0"/>
            </a:endParaRPr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376238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it-IT" sz="1800" i="0">
              <a:latin typeface="Verdana" pitchFamily="34" charset="0"/>
            </a:endParaRPr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250825" y="1844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261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7200" y="2143116"/>
            <a:ext cx="8305800" cy="3643338"/>
          </a:xfrm>
        </p:spPr>
        <p:txBody>
          <a:bodyPr/>
          <a:lstStyle/>
          <a:p>
            <a:r>
              <a:rPr lang="it-IT" sz="7200" dirty="0" smtClean="0"/>
              <a:t>Grazie per l’attenzione</a:t>
            </a:r>
            <a:endParaRPr lang="it-IT" sz="720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05800" cy="198120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pulation Pyramid for United States: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6715140" cy="3500438"/>
          </a:xfrm>
          <a:prstGeom prst="rect">
            <a:avLst/>
          </a:prstGeom>
          <a:noFill/>
        </p:spPr>
      </p:pic>
      <p:pic>
        <p:nvPicPr>
          <p:cNvPr id="8" name="Picture 10" descr="Population Pyramid for Sweden: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357951" cy="33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  <p:pic>
        <p:nvPicPr>
          <p:cNvPr id="7" name="Picture 5" descr="Population Pyramid for Senegal: 20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154395"/>
            <a:ext cx="6000760" cy="37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opulation Pyramid for United States: 20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15074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pulation Pyramid for United States: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357562"/>
            <a:ext cx="6715140" cy="3500438"/>
          </a:xfrm>
          <a:prstGeom prst="rect">
            <a:avLst/>
          </a:prstGeom>
          <a:noFill/>
        </p:spPr>
      </p:pic>
      <p:pic>
        <p:nvPicPr>
          <p:cNvPr id="8" name="Picture 10" descr="Population Pyramid for Sweden: 20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357951" cy="337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357188"/>
            <a:ext cx="8072437" cy="6500812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it-IT" sz="8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 pensionati sono troppi, e vivono troppo a lungo!</a:t>
            </a:r>
            <a:endParaRPr lang="it-IT" sz="8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01000" cy="1143000"/>
          </a:xfrm>
        </p:spPr>
        <p:txBody>
          <a:bodyPr/>
          <a:lstStyle/>
          <a:p>
            <a:pPr eaLnBrk="1" hangingPunct="1"/>
            <a:r>
              <a:rPr lang="it-IT" sz="2800" smtClean="0">
                <a:solidFill>
                  <a:srgbClr val="000066"/>
                </a:solidFill>
                <a:latin typeface="Garamond" pitchFamily="18" charset="0"/>
              </a:rPr>
              <a:t/>
            </a:r>
            <a:br>
              <a:rPr lang="it-IT" sz="2800" smtClean="0">
                <a:solidFill>
                  <a:srgbClr val="000066"/>
                </a:solidFill>
                <a:latin typeface="Garamond" pitchFamily="18" charset="0"/>
              </a:rPr>
            </a:br>
            <a:endParaRPr lang="it-IT" sz="2800" smtClean="0">
              <a:solidFill>
                <a:srgbClr val="000066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840</TotalTime>
  <Words>1293</Words>
  <Application>Microsoft Office PowerPoint</Application>
  <PresentationFormat>Presentazione su schermo (4:3)</PresentationFormat>
  <Paragraphs>240</Paragraphs>
  <Slides>62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62</vt:i4>
      </vt:variant>
    </vt:vector>
  </HeadingPairs>
  <TitlesOfParts>
    <vt:vector size="68" baseType="lpstr">
      <vt:lpstr>Carta</vt:lpstr>
      <vt:lpstr>Fotografia Photo Editor</vt:lpstr>
      <vt:lpstr>Diapositiva</vt:lpstr>
      <vt:lpstr>Microsoft Word Picture</vt:lpstr>
      <vt:lpstr>ClipArt</vt:lpstr>
      <vt:lpstr>Clip</vt:lpstr>
      <vt:lpstr>Ordine  dei Medici Chirurghi  e degli Odontoiatri  della Provincia di Venezia</vt:lpstr>
      <vt:lpstr>Diapositiva 2</vt:lpstr>
      <vt:lpstr> </vt:lpstr>
      <vt:lpstr>Diapositiva 4</vt:lpstr>
      <vt:lpstr> </vt:lpstr>
      <vt:lpstr>Diapositiva 6</vt:lpstr>
      <vt:lpstr> </vt:lpstr>
      <vt:lpstr>Diapositiva 8</vt:lpstr>
      <vt:lpstr> </vt:lpstr>
      <vt:lpstr> </vt:lpstr>
      <vt:lpstr>Diapositiva 11</vt:lpstr>
      <vt:lpstr> </vt:lpstr>
      <vt:lpstr> </vt:lpstr>
      <vt:lpstr> </vt:lpstr>
      <vt:lpstr>Diapositiva 15</vt:lpstr>
      <vt:lpstr>Diapositiva 16</vt:lpstr>
      <vt:lpstr> </vt:lpstr>
      <vt:lpstr> </vt:lpstr>
      <vt:lpstr> </vt:lpstr>
      <vt:lpstr> </vt:lpstr>
      <vt:lpstr>Il 16 giugno 2007             diventa  Associazione Fondo Pensione Complementare a Capitalizzazione per gli Esercenti le Professioni Sanitarie FondoSanità</vt:lpstr>
      <vt:lpstr>Cosa è FondoSanità</vt:lpstr>
      <vt:lpstr>FondoSanità Fondo Pensione Complementare</vt:lpstr>
      <vt:lpstr> Quali forme di possibile integrazione previdenziale abbiamo oggi? </vt:lpstr>
      <vt:lpstr>La previdenza complementare individuale 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 </vt:lpstr>
      <vt:lpstr> 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 </vt:lpstr>
      <vt:lpstr> </vt:lpstr>
      <vt:lpstr> </vt:lpstr>
      <vt:lpstr> </vt:lpstr>
      <vt:lpstr> </vt:lpstr>
      <vt:lpstr> </vt:lpstr>
      <vt:lpstr> </vt:lpstr>
      <vt:lpstr> </vt:lpstr>
      <vt:lpstr>Diapositiva 52</vt:lpstr>
      <vt:lpstr>Diapositiva 53</vt:lpstr>
      <vt:lpstr>Il CDA di Fondo Dentisti ha commissionato una analisi finanziaria competitiva ad un gruppo di lavoro dell’Università Bocconi di Milano fra 96 Fondi integrativi “Aperti” e FD. FD è risultato essere ai primi 2 posti in ogni linea di investimento.</vt:lpstr>
      <vt:lpstr>Linea SCUDO = 1° FD (confronto con 18 Fondi comparabili)  Linea PROGRESSIONE =1° FD (confronto con 19 Fondi)   Linea ESPANSIONE = 2° FD  (confronto con 12 Fondi)  </vt:lpstr>
      <vt:lpstr>Rendimento del comparto Scudo di FondoSanità nel 2008: 5,816%  (Progressione -9,03  Espansione -25,96)  Borsa Americana -36 Europea -46 Italiana -48</vt:lpstr>
      <vt:lpstr>Al 16 ottobre2009  (dal 1° gennaio)</vt:lpstr>
      <vt:lpstr>In sintesi il messaggio</vt:lpstr>
      <vt:lpstr>Diapositiva 59</vt:lpstr>
      <vt:lpstr>Diapositiva 60</vt:lpstr>
      <vt:lpstr>Diapositiva 61</vt:lpstr>
      <vt:lpstr>Diapositiva 62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Valued Acer Customer</dc:creator>
  <cp:lastModifiedBy>Valued Acer Customer</cp:lastModifiedBy>
  <cp:revision>16</cp:revision>
  <dcterms:created xsi:type="dcterms:W3CDTF">2009-11-17T09:29:23Z</dcterms:created>
  <dcterms:modified xsi:type="dcterms:W3CDTF">2009-11-19T08:13:54Z</dcterms:modified>
</cp:coreProperties>
</file>